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3"/>
  </p:notesMasterIdLst>
  <p:sldIdLst>
    <p:sldId id="256" r:id="rId2"/>
    <p:sldId id="257" r:id="rId3"/>
    <p:sldId id="258" r:id="rId4"/>
    <p:sldId id="261" r:id="rId5"/>
    <p:sldId id="289" r:id="rId6"/>
    <p:sldId id="290" r:id="rId7"/>
    <p:sldId id="321" r:id="rId8"/>
    <p:sldId id="306" r:id="rId9"/>
    <p:sldId id="322" r:id="rId10"/>
    <p:sldId id="324" r:id="rId11"/>
    <p:sldId id="320"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EF2A"/>
    <a:srgbClr val="B8FE0A"/>
    <a:srgbClr val="FE1B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2" autoAdjust="0"/>
    <p:restoredTop sz="94317" autoAdjust="0"/>
  </p:normalViewPr>
  <p:slideViewPr>
    <p:cSldViewPr>
      <p:cViewPr varScale="1">
        <p:scale>
          <a:sx n="111" d="100"/>
          <a:sy n="111" d="100"/>
        </p:scale>
        <p:origin x="-10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942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29EEE2-6ACC-4BCD-9DFD-176AAE5B24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CE49BF7-0219-4350-AA8D-3ED547F7C764}" type="slidenum">
              <a:rPr lang="en-US" smtClean="0"/>
              <a:pPr/>
              <a:t>2</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Use this slide to get students involved in the presentation early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4D673ED-6C6E-4BDB-ADE5-87A4CDB9AC3D}" type="slidenum">
              <a:rPr lang="en-US" smtClean="0"/>
              <a:pPr/>
              <a:t>3</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Explain that the PSI stands for Pounds Per Square Inch.  Maybe even draw a small box on the board about the size of a square inch, just to reinforce just how small a square inch really is.  Finally, let the students know that most cars weight less than 3,000 pounds.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9AE9B18-D931-4E02-989F-7EA04EE932DB}" type="slidenum">
              <a:rPr lang="en-US" smtClean="0"/>
              <a:pPr/>
              <a:t>4</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Another slide that you can use to get the students involved with the presentation.  Before advancing the slide to display the various terms, ask if they know what the different locations are (i.e. point to the abutment and ask if they know what the support at the bridge ends are called).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8EA5515-63AA-4544-824E-29A0D309701D}" type="slidenum">
              <a:rPr lang="en-US" smtClean="0"/>
              <a:pPr/>
              <a:t>7</a:t>
            </a:fld>
            <a:endParaRPr lang="en-US" smtClean="0"/>
          </a:p>
        </p:txBody>
      </p:sp>
      <p:sp>
        <p:nvSpPr>
          <p:cNvPr id="101379" name="Rectangle 2"/>
          <p:cNvSpPr>
            <a:spLocks noGrp="1" noRot="1" noChangeAspect="1" noChangeArrowheads="1" noTextEdit="1"/>
          </p:cNvSpPr>
          <p:nvPr>
            <p:ph type="sldImg"/>
          </p:nvPr>
        </p:nvSpPr>
        <p:spPr>
          <a:xfrm>
            <a:off x="1143000" y="684213"/>
            <a:ext cx="4573588" cy="3430587"/>
          </a:xfrm>
          <a:ln/>
        </p:spPr>
      </p:sp>
      <p:sp>
        <p:nvSpPr>
          <p:cNvPr id="101380" name="Rectangle 3"/>
          <p:cNvSpPr>
            <a:spLocks noGrp="1" noChangeArrowheads="1"/>
          </p:cNvSpPr>
          <p:nvPr>
            <p:ph type="body" idx="1"/>
          </p:nvPr>
        </p:nvSpPr>
        <p:spPr>
          <a:xfrm>
            <a:off x="915988" y="4344988"/>
            <a:ext cx="5026025" cy="4114800"/>
          </a:xfrm>
          <a:noFill/>
          <a:ln/>
        </p:spPr>
        <p:txBody>
          <a:bodyPr lIns="90793" tIns="45396" rIns="90793" bIns="45396"/>
          <a:lstStyle/>
          <a:p>
            <a:pPr marL="228600" indent="-228600" eaLnBrk="1" hangingPunct="1"/>
            <a:r>
              <a:rPr lang="en-US" smtClean="0"/>
              <a:t>In general this is a flow chart of the steps engineers follow in solving problems.</a:t>
            </a:r>
          </a:p>
          <a:p>
            <a:pPr marL="228600" indent="-228600" eaLnBrk="1" hangingPunct="1"/>
            <a:endParaRPr lang="en-US" smtClean="0"/>
          </a:p>
          <a:p>
            <a:pPr marL="228600" indent="-228600" eaLnBrk="1" hangingPunct="1">
              <a:buFontTx/>
              <a:buAutoNum type="arabicParenR"/>
            </a:pPr>
            <a:r>
              <a:rPr lang="en-US" smtClean="0"/>
              <a:t>First, you identify and define your problem</a:t>
            </a:r>
          </a:p>
          <a:p>
            <a:pPr marL="228600" indent="-228600" eaLnBrk="1" hangingPunct="1">
              <a:buFontTx/>
              <a:buAutoNum type="arabicParenR"/>
            </a:pPr>
            <a:endParaRPr lang="en-US" smtClean="0"/>
          </a:p>
          <a:p>
            <a:pPr marL="228600" indent="-228600" eaLnBrk="1" hangingPunct="1">
              <a:buFontTx/>
              <a:buAutoNum type="arabicParenR" startAt="2"/>
            </a:pPr>
            <a:r>
              <a:rPr lang="en-US" smtClean="0"/>
              <a:t>Second, you analyze the problem</a:t>
            </a:r>
          </a:p>
          <a:p>
            <a:pPr marL="228600" indent="-228600" eaLnBrk="1" hangingPunct="1">
              <a:buFontTx/>
              <a:buAutoNum type="arabicParenR" startAt="2"/>
            </a:pPr>
            <a:endParaRPr lang="en-US" smtClean="0"/>
          </a:p>
          <a:p>
            <a:pPr marL="228600" indent="-228600" eaLnBrk="1" hangingPunct="1">
              <a:buFontTx/>
              <a:buAutoNum type="arabicParenR" startAt="3"/>
            </a:pPr>
            <a:r>
              <a:rPr lang="en-US" smtClean="0"/>
              <a:t>Third you design and propose solutions</a:t>
            </a:r>
          </a:p>
          <a:p>
            <a:pPr marL="228600" indent="-228600" eaLnBrk="1" hangingPunct="1">
              <a:buFontTx/>
              <a:buAutoNum type="arabicParenR" startAt="3"/>
            </a:pPr>
            <a:endParaRPr lang="en-US" smtClean="0"/>
          </a:p>
          <a:p>
            <a:pPr marL="228600" indent="-228600" eaLnBrk="1" hangingPunct="1">
              <a:buFontTx/>
              <a:buAutoNum type="arabicParenR" startAt="4"/>
            </a:pPr>
            <a:r>
              <a:rPr lang="en-US" smtClean="0"/>
              <a:t>Forth you refine your proposal</a:t>
            </a:r>
          </a:p>
          <a:p>
            <a:pPr marL="228600" indent="-228600" eaLnBrk="1" hangingPunct="1">
              <a:buFontTx/>
              <a:buAutoNum type="arabicParenR" startAt="4"/>
            </a:pPr>
            <a:endParaRPr lang="en-US" smtClean="0"/>
          </a:p>
          <a:p>
            <a:pPr marL="228600" indent="-228600" eaLnBrk="1" hangingPunct="1"/>
            <a:r>
              <a:rPr lang="en-US" smtClean="0"/>
              <a:t>5)  And after going through this process you have hopefully found a solution to your initial  problem.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6EF4CA1-C99B-4662-8569-1FAA33889380}" type="slidenum">
              <a:rPr lang="en-US" smtClean="0"/>
              <a:pPr/>
              <a:t>9</a:t>
            </a:fld>
            <a:endParaRPr lang="en-US" smtClean="0"/>
          </a:p>
        </p:txBody>
      </p:sp>
      <p:sp>
        <p:nvSpPr>
          <p:cNvPr id="104451" name="Rectangle 2"/>
          <p:cNvSpPr>
            <a:spLocks noGrp="1" noRot="1" noChangeAspect="1" noChangeArrowheads="1" noTextEdit="1"/>
          </p:cNvSpPr>
          <p:nvPr>
            <p:ph type="sldImg"/>
          </p:nvPr>
        </p:nvSpPr>
        <p:spPr>
          <a:xfrm>
            <a:off x="1143000" y="684213"/>
            <a:ext cx="4573588" cy="3430587"/>
          </a:xfrm>
          <a:ln/>
        </p:spPr>
      </p:sp>
      <p:sp>
        <p:nvSpPr>
          <p:cNvPr id="104452" name="Rectangle 3"/>
          <p:cNvSpPr>
            <a:spLocks noGrp="1" noChangeArrowheads="1"/>
          </p:cNvSpPr>
          <p:nvPr>
            <p:ph type="body" idx="1"/>
          </p:nvPr>
        </p:nvSpPr>
        <p:spPr>
          <a:xfrm>
            <a:off x="915988" y="4344988"/>
            <a:ext cx="5026025" cy="4114800"/>
          </a:xfrm>
          <a:noFill/>
          <a:ln/>
        </p:spPr>
        <p:txBody>
          <a:bodyPr lIns="90793" tIns="45396" rIns="90793" bIns="45396"/>
          <a:lstStyle/>
          <a:p>
            <a:pPr marL="228600" indent="-228600" eaLnBrk="1" hangingPunct="1"/>
            <a:r>
              <a:rPr lang="en-US" smtClean="0"/>
              <a:t>In general this is a flow chart of the steps engineers follow in solving problems.</a:t>
            </a:r>
          </a:p>
          <a:p>
            <a:pPr marL="228600" indent="-228600" eaLnBrk="1" hangingPunct="1"/>
            <a:endParaRPr lang="en-US" smtClean="0"/>
          </a:p>
          <a:p>
            <a:pPr marL="228600" indent="-228600" eaLnBrk="1" hangingPunct="1">
              <a:buFontTx/>
              <a:buAutoNum type="arabicParenR"/>
            </a:pPr>
            <a:r>
              <a:rPr lang="en-US" smtClean="0"/>
              <a:t>First, you identify and define your problem</a:t>
            </a:r>
          </a:p>
          <a:p>
            <a:pPr marL="228600" indent="-228600" eaLnBrk="1" hangingPunct="1">
              <a:buFontTx/>
              <a:buAutoNum type="arabicParenR"/>
            </a:pPr>
            <a:endParaRPr lang="en-US" smtClean="0"/>
          </a:p>
          <a:p>
            <a:pPr marL="228600" indent="-228600" eaLnBrk="1" hangingPunct="1">
              <a:buFontTx/>
              <a:buAutoNum type="arabicParenR" startAt="2"/>
            </a:pPr>
            <a:r>
              <a:rPr lang="en-US" smtClean="0"/>
              <a:t>Second, you analyze the problem</a:t>
            </a:r>
          </a:p>
          <a:p>
            <a:pPr marL="228600" indent="-228600" eaLnBrk="1" hangingPunct="1">
              <a:buFontTx/>
              <a:buAutoNum type="arabicParenR" startAt="2"/>
            </a:pPr>
            <a:endParaRPr lang="en-US" smtClean="0"/>
          </a:p>
          <a:p>
            <a:pPr marL="228600" indent="-228600" eaLnBrk="1" hangingPunct="1">
              <a:buFontTx/>
              <a:buAutoNum type="arabicParenR" startAt="3"/>
            </a:pPr>
            <a:r>
              <a:rPr lang="en-US" smtClean="0"/>
              <a:t>Third you design and propose solutions</a:t>
            </a:r>
          </a:p>
          <a:p>
            <a:pPr marL="228600" indent="-228600" eaLnBrk="1" hangingPunct="1">
              <a:buFontTx/>
              <a:buAutoNum type="arabicParenR" startAt="3"/>
            </a:pPr>
            <a:endParaRPr lang="en-US" smtClean="0"/>
          </a:p>
          <a:p>
            <a:pPr marL="228600" indent="-228600" eaLnBrk="1" hangingPunct="1">
              <a:buFontTx/>
              <a:buAutoNum type="arabicParenR" startAt="4"/>
            </a:pPr>
            <a:r>
              <a:rPr lang="en-US" smtClean="0"/>
              <a:t>Forth you refine your proposal</a:t>
            </a:r>
          </a:p>
          <a:p>
            <a:pPr marL="228600" indent="-228600" eaLnBrk="1" hangingPunct="1">
              <a:buFontTx/>
              <a:buAutoNum type="arabicParenR" startAt="4"/>
            </a:pPr>
            <a:endParaRPr lang="en-US" smtClean="0"/>
          </a:p>
          <a:p>
            <a:pPr marL="228600" indent="-228600" eaLnBrk="1" hangingPunct="1"/>
            <a:r>
              <a:rPr lang="en-US" smtClean="0"/>
              <a:t>5)  And after going through this process you have hopefully found a solution to your initial  problem.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6EF4CA1-C99B-4662-8569-1FAA33889380}" type="slidenum">
              <a:rPr lang="en-US" smtClean="0"/>
              <a:pPr/>
              <a:t>11</a:t>
            </a:fld>
            <a:endParaRPr lang="en-US" smtClean="0"/>
          </a:p>
        </p:txBody>
      </p:sp>
      <p:sp>
        <p:nvSpPr>
          <p:cNvPr id="104451" name="Rectangle 2"/>
          <p:cNvSpPr>
            <a:spLocks noGrp="1" noRot="1" noChangeAspect="1" noChangeArrowheads="1" noTextEdit="1"/>
          </p:cNvSpPr>
          <p:nvPr>
            <p:ph type="sldImg"/>
          </p:nvPr>
        </p:nvSpPr>
        <p:spPr>
          <a:xfrm>
            <a:off x="1143000" y="684213"/>
            <a:ext cx="4573588" cy="3430587"/>
          </a:xfrm>
          <a:ln/>
        </p:spPr>
      </p:sp>
      <p:sp>
        <p:nvSpPr>
          <p:cNvPr id="104452" name="Rectangle 3"/>
          <p:cNvSpPr>
            <a:spLocks noGrp="1" noChangeArrowheads="1"/>
          </p:cNvSpPr>
          <p:nvPr>
            <p:ph type="body" idx="1"/>
          </p:nvPr>
        </p:nvSpPr>
        <p:spPr>
          <a:xfrm>
            <a:off x="915988" y="4344988"/>
            <a:ext cx="5026025" cy="4114800"/>
          </a:xfrm>
          <a:noFill/>
          <a:ln/>
        </p:spPr>
        <p:txBody>
          <a:bodyPr lIns="90793" tIns="45396" rIns="90793" bIns="45396"/>
          <a:lstStyle/>
          <a:p>
            <a:pPr marL="228600" indent="-228600" eaLnBrk="1" hangingPunct="1"/>
            <a:r>
              <a:rPr lang="en-US" smtClean="0"/>
              <a:t>In general this is a flow chart of the steps engineers follow in solving problems.</a:t>
            </a:r>
          </a:p>
          <a:p>
            <a:pPr marL="228600" indent="-228600" eaLnBrk="1" hangingPunct="1"/>
            <a:endParaRPr lang="en-US" smtClean="0"/>
          </a:p>
          <a:p>
            <a:pPr marL="228600" indent="-228600" eaLnBrk="1" hangingPunct="1">
              <a:buFontTx/>
              <a:buAutoNum type="arabicParenR"/>
            </a:pPr>
            <a:r>
              <a:rPr lang="en-US" smtClean="0"/>
              <a:t>First, you identify and define your problem</a:t>
            </a:r>
          </a:p>
          <a:p>
            <a:pPr marL="228600" indent="-228600" eaLnBrk="1" hangingPunct="1">
              <a:buFontTx/>
              <a:buAutoNum type="arabicParenR"/>
            </a:pPr>
            <a:endParaRPr lang="en-US" smtClean="0"/>
          </a:p>
          <a:p>
            <a:pPr marL="228600" indent="-228600" eaLnBrk="1" hangingPunct="1">
              <a:buFontTx/>
              <a:buAutoNum type="arabicParenR" startAt="2"/>
            </a:pPr>
            <a:r>
              <a:rPr lang="en-US" smtClean="0"/>
              <a:t>Second, you analyze the problem</a:t>
            </a:r>
          </a:p>
          <a:p>
            <a:pPr marL="228600" indent="-228600" eaLnBrk="1" hangingPunct="1">
              <a:buFontTx/>
              <a:buAutoNum type="arabicParenR" startAt="2"/>
            </a:pPr>
            <a:endParaRPr lang="en-US" smtClean="0"/>
          </a:p>
          <a:p>
            <a:pPr marL="228600" indent="-228600" eaLnBrk="1" hangingPunct="1">
              <a:buFontTx/>
              <a:buAutoNum type="arabicParenR" startAt="3"/>
            </a:pPr>
            <a:r>
              <a:rPr lang="en-US" smtClean="0"/>
              <a:t>Third you design and propose solutions</a:t>
            </a:r>
          </a:p>
          <a:p>
            <a:pPr marL="228600" indent="-228600" eaLnBrk="1" hangingPunct="1">
              <a:buFontTx/>
              <a:buAutoNum type="arabicParenR" startAt="3"/>
            </a:pPr>
            <a:endParaRPr lang="en-US" smtClean="0"/>
          </a:p>
          <a:p>
            <a:pPr marL="228600" indent="-228600" eaLnBrk="1" hangingPunct="1">
              <a:buFontTx/>
              <a:buAutoNum type="arabicParenR" startAt="4"/>
            </a:pPr>
            <a:r>
              <a:rPr lang="en-US" smtClean="0"/>
              <a:t>Forth you refine your proposal</a:t>
            </a:r>
          </a:p>
          <a:p>
            <a:pPr marL="228600" indent="-228600" eaLnBrk="1" hangingPunct="1">
              <a:buFontTx/>
              <a:buAutoNum type="arabicParenR" startAt="4"/>
            </a:pPr>
            <a:endParaRPr lang="en-US" smtClean="0"/>
          </a:p>
          <a:p>
            <a:pPr marL="228600" indent="-228600" eaLnBrk="1" hangingPunct="1"/>
            <a:r>
              <a:rPr lang="en-US" smtClean="0"/>
              <a:t>5)  And after going through this process you have hopefully found a solution to your initial  problem.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pic>
        <p:nvPicPr>
          <p:cNvPr id="5" name="Picture 8" descr="bannerL"/>
          <p:cNvPicPr>
            <a:picLocks noChangeAspect="1" noChangeArrowheads="1"/>
          </p:cNvPicPr>
          <p:nvPr/>
        </p:nvPicPr>
        <p:blipFill>
          <a:blip r:embed="rId3" cstate="print"/>
          <a:srcRect/>
          <a:stretch>
            <a:fillRect/>
          </a:stretch>
        </p:blipFill>
        <p:spPr bwMode="auto">
          <a:xfrm>
            <a:off x="0" y="0"/>
            <a:ext cx="9144000" cy="1387475"/>
          </a:xfrm>
          <a:prstGeom prst="rect">
            <a:avLst/>
          </a:prstGeom>
          <a:noFill/>
          <a:ln w="9525">
            <a:noFill/>
            <a:miter lim="800000"/>
            <a:headEnd/>
            <a:tailEnd/>
          </a:ln>
        </p:spPr>
      </p:pic>
      <p:sp>
        <p:nvSpPr>
          <p:cNvPr id="110594"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11059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6"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7"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8"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D09CBA42-59F2-487C-B805-42C2F462196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CF7AA9-AFE3-4A4E-8AB1-99E9078CB9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6870B-9796-415F-9692-BAD5DC5906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0"/>
            <a:ext cx="82296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EFDB67-2F42-4B3B-9ED7-97108A4642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A37F3-F783-46BC-945F-8298928C88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C8CF7-E464-42C5-B4CE-9C57589BBF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5B4C95-0B2C-47A0-A217-1D5342E7D1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40C2B6-4865-42BB-85C2-A4EFA600B0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372070-12C3-4170-8891-17DCF6140C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B33B89C-8489-4F46-8888-575819BC05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8580C8-E060-4934-92A2-01BDA690EB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F803EC-E69B-481E-9CC5-F07EACCC4A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7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a:defRPr/>
            </a:pPr>
            <a:endParaRPr lang="en-US"/>
          </a:p>
        </p:txBody>
      </p:sp>
      <p:sp>
        <p:nvSpPr>
          <p:cNvPr id="10957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a:defRPr/>
            </a:pPr>
            <a:endParaRPr lang="en-US"/>
          </a:p>
        </p:txBody>
      </p:sp>
      <p:sp>
        <p:nvSpPr>
          <p:cNvPr id="10957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a:defRPr/>
            </a:pPr>
            <a:fld id="{9F055718-0F43-4D57-8918-5F15CADEFDD3}" type="slidenum">
              <a:rPr lang="en-US"/>
              <a:pPr>
                <a:defRPr/>
              </a:pPr>
              <a:t>‹#›</a:t>
            </a:fld>
            <a:endParaRPr lang="en-US"/>
          </a:p>
        </p:txBody>
      </p:sp>
      <p:pic>
        <p:nvPicPr>
          <p:cNvPr id="1031" name="Picture 7" descr="paint"/>
          <p:cNvPicPr>
            <a:picLocks noChangeAspect="1" noChangeArrowheads="1"/>
          </p:cNvPicPr>
          <p:nvPr/>
        </p:nvPicPr>
        <p:blipFill>
          <a:blip r:embed="rId14" cstate="print">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pic>
        <p:nvPicPr>
          <p:cNvPr id="1032" name="Picture 8" descr="bannerL"/>
          <p:cNvPicPr>
            <a:picLocks noChangeAspect="1" noChangeArrowheads="1"/>
          </p:cNvPicPr>
          <p:nvPr/>
        </p:nvPicPr>
        <p:blipFill>
          <a:blip r:embed="rId15" cstate="print"/>
          <a:srcRect/>
          <a:stretch>
            <a:fillRect/>
          </a:stretch>
        </p:blipFill>
        <p:spPr bwMode="auto">
          <a:xfrm>
            <a:off x="0" y="0"/>
            <a:ext cx="9144000" cy="1387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C:\Documents%20and%20Settings\Elizabeth.McCullough\Desktop\Tacoma%20narrows.wmv"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Rectangle 14"/>
          <p:cNvSpPr>
            <a:spLocks noGrp="1" noChangeArrowheads="1"/>
          </p:cNvSpPr>
          <p:nvPr>
            <p:ph type="subTitle" idx="1"/>
          </p:nvPr>
        </p:nvSpPr>
        <p:spPr>
          <a:xfrm>
            <a:off x="152400" y="5334000"/>
            <a:ext cx="8686800" cy="1828800"/>
          </a:xfrm>
        </p:spPr>
        <p:txBody>
          <a:bodyPr/>
          <a:lstStyle/>
          <a:p>
            <a:pPr algn="ctr">
              <a:defRPr/>
            </a:pPr>
            <a:r>
              <a:rPr lang="en-US" sz="4000" dirty="0" smtClean="0">
                <a:effectLst>
                  <a:outerShdw blurRad="38100" dist="38100" dir="2700000" algn="tl">
                    <a:srgbClr val="C0C0C0"/>
                  </a:outerShdw>
                </a:effectLst>
              </a:rPr>
              <a:t>Aerodynamics</a:t>
            </a:r>
          </a:p>
        </p:txBody>
      </p:sp>
      <p:pic>
        <p:nvPicPr>
          <p:cNvPr id="3075" name="Picture 15" descr="KY%20TRANS%20SIGN%20LOGO-colorMA">
            <a:hlinkHover r:id="" action="ppaction://noaction">
              <a:snd r:embed="rId2" name="applause.wav"/>
            </a:hlinkHover>
          </p:cNvPr>
          <p:cNvPicPr>
            <a:picLocks noChangeAspect="1" noChangeArrowheads="1"/>
          </p:cNvPicPr>
          <p:nvPr/>
        </p:nvPicPr>
        <p:blipFill>
          <a:blip r:embed="rId3" cstate="print"/>
          <a:srcRect/>
          <a:stretch>
            <a:fillRect/>
          </a:stretch>
        </p:blipFill>
        <p:spPr bwMode="auto">
          <a:xfrm>
            <a:off x="1219200" y="2590800"/>
            <a:ext cx="2286000" cy="2286000"/>
          </a:xfrm>
          <a:prstGeom prst="rect">
            <a:avLst/>
          </a:prstGeom>
          <a:noFill/>
          <a:ln w="9525">
            <a:noFill/>
            <a:miter lim="800000"/>
            <a:headEnd/>
            <a:tailEnd/>
          </a:ln>
        </p:spPr>
      </p:pic>
      <p:pic>
        <p:nvPicPr>
          <p:cNvPr id="3077" name="Picture 5" descr="C:\Documents and Settings\Elizabeth.McCullough\My Documents\My Pictures\keen logo 08.jpg"/>
          <p:cNvPicPr>
            <a:picLocks noChangeAspect="1" noChangeArrowheads="1"/>
          </p:cNvPicPr>
          <p:nvPr/>
        </p:nvPicPr>
        <p:blipFill>
          <a:blip r:embed="rId4" cstate="print"/>
          <a:srcRect t="22110" r="-817" b="14017"/>
          <a:stretch>
            <a:fillRect/>
          </a:stretch>
        </p:blipFill>
        <p:spPr bwMode="auto">
          <a:xfrm>
            <a:off x="4724400" y="2743200"/>
            <a:ext cx="4114800" cy="1981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KYTC With Wings.JPG"/>
          <p:cNvPicPr>
            <a:picLocks noChangeAspect="1"/>
          </p:cNvPicPr>
          <p:nvPr/>
        </p:nvPicPr>
        <p:blipFill>
          <a:blip r:embed="rId2" cstate="print"/>
          <a:stretch>
            <a:fillRect/>
          </a:stretch>
        </p:blipFill>
        <p:spPr>
          <a:xfrm>
            <a:off x="2176320" y="2387838"/>
            <a:ext cx="4834080" cy="1981697"/>
          </a:xfrm>
          <a:prstGeom prst="rect">
            <a:avLst/>
          </a:prstGeom>
        </p:spPr>
      </p:pic>
      <p:pic>
        <p:nvPicPr>
          <p:cNvPr id="4" name="Picture 3" descr="302-paper-airplane-design.jpg"/>
          <p:cNvPicPr>
            <a:picLocks noChangeAspect="1"/>
          </p:cNvPicPr>
          <p:nvPr/>
        </p:nvPicPr>
        <p:blipFill>
          <a:blip r:embed="rId3" cstate="print"/>
          <a:stretch>
            <a:fillRect/>
          </a:stretch>
        </p:blipFill>
        <p:spPr>
          <a:xfrm>
            <a:off x="-4360" y="0"/>
            <a:ext cx="2221992" cy="2221992"/>
          </a:xfrm>
          <a:prstGeom prst="rect">
            <a:avLst/>
          </a:prstGeom>
        </p:spPr>
      </p:pic>
      <p:pic>
        <p:nvPicPr>
          <p:cNvPr id="5" name="Picture 4" descr="902-free-paper-airplanes.jpg"/>
          <p:cNvPicPr>
            <a:picLocks noChangeAspect="1"/>
          </p:cNvPicPr>
          <p:nvPr/>
        </p:nvPicPr>
        <p:blipFill>
          <a:blip r:embed="rId4" cstate="print"/>
          <a:stretch>
            <a:fillRect/>
          </a:stretch>
        </p:blipFill>
        <p:spPr>
          <a:xfrm>
            <a:off x="2298224" y="0"/>
            <a:ext cx="2222500" cy="2222500"/>
          </a:xfrm>
          <a:prstGeom prst="rect">
            <a:avLst/>
          </a:prstGeom>
        </p:spPr>
      </p:pic>
      <p:pic>
        <p:nvPicPr>
          <p:cNvPr id="6" name="Picture 5" descr="501-paper-airplane-design.jpg"/>
          <p:cNvPicPr>
            <a:picLocks noChangeAspect="1"/>
          </p:cNvPicPr>
          <p:nvPr/>
        </p:nvPicPr>
        <p:blipFill>
          <a:blip r:embed="rId5" cstate="print"/>
          <a:stretch>
            <a:fillRect/>
          </a:stretch>
        </p:blipFill>
        <p:spPr>
          <a:xfrm>
            <a:off x="4606184" y="0"/>
            <a:ext cx="2222500" cy="2222500"/>
          </a:xfrm>
          <a:prstGeom prst="rect">
            <a:avLst/>
          </a:prstGeom>
        </p:spPr>
      </p:pic>
      <p:pic>
        <p:nvPicPr>
          <p:cNvPr id="7" name="Picture 6" descr="02-best-paper-airplane.jpg"/>
          <p:cNvPicPr>
            <a:picLocks noChangeAspect="1"/>
          </p:cNvPicPr>
          <p:nvPr/>
        </p:nvPicPr>
        <p:blipFill>
          <a:blip r:embed="rId6" cstate="print"/>
          <a:stretch>
            <a:fillRect/>
          </a:stretch>
        </p:blipFill>
        <p:spPr>
          <a:xfrm>
            <a:off x="6926368" y="0"/>
            <a:ext cx="2222500" cy="2222500"/>
          </a:xfrm>
          <a:prstGeom prst="rect">
            <a:avLst/>
          </a:prstGeom>
        </p:spPr>
      </p:pic>
      <p:pic>
        <p:nvPicPr>
          <p:cNvPr id="8" name="Picture 7" descr="202-paper-airplane-models.jpg"/>
          <p:cNvPicPr>
            <a:picLocks noChangeAspect="1"/>
          </p:cNvPicPr>
          <p:nvPr/>
        </p:nvPicPr>
        <p:blipFill>
          <a:blip r:embed="rId7" cstate="print"/>
          <a:stretch>
            <a:fillRect/>
          </a:stretch>
        </p:blipFill>
        <p:spPr>
          <a:xfrm>
            <a:off x="0" y="2286000"/>
            <a:ext cx="2222500" cy="2222500"/>
          </a:xfrm>
          <a:prstGeom prst="rect">
            <a:avLst/>
          </a:prstGeom>
        </p:spPr>
      </p:pic>
      <p:pic>
        <p:nvPicPr>
          <p:cNvPr id="9" name="Picture 8" descr="802-how-to-fold-paper-airplanes.jpg"/>
          <p:cNvPicPr>
            <a:picLocks noChangeAspect="1"/>
          </p:cNvPicPr>
          <p:nvPr/>
        </p:nvPicPr>
        <p:blipFill>
          <a:blip r:embed="rId8" cstate="print"/>
          <a:stretch>
            <a:fillRect/>
          </a:stretch>
        </p:blipFill>
        <p:spPr>
          <a:xfrm>
            <a:off x="6921500" y="2286000"/>
            <a:ext cx="2222500" cy="2222500"/>
          </a:xfrm>
          <a:prstGeom prst="rect">
            <a:avLst/>
          </a:prstGeom>
        </p:spPr>
      </p:pic>
      <p:pic>
        <p:nvPicPr>
          <p:cNvPr id="10" name="Picture 9" descr="99-02-paper-airplane-plan.jpg"/>
          <p:cNvPicPr>
            <a:picLocks noChangeAspect="1"/>
          </p:cNvPicPr>
          <p:nvPr/>
        </p:nvPicPr>
        <p:blipFill>
          <a:blip r:embed="rId9" cstate="print"/>
          <a:stretch>
            <a:fillRect/>
          </a:stretch>
        </p:blipFill>
        <p:spPr>
          <a:xfrm>
            <a:off x="0" y="4635500"/>
            <a:ext cx="2222500" cy="2222500"/>
          </a:xfrm>
          <a:prstGeom prst="rect">
            <a:avLst/>
          </a:prstGeom>
        </p:spPr>
      </p:pic>
      <p:pic>
        <p:nvPicPr>
          <p:cNvPr id="11" name="Picture 10" descr="402-paper-airplane-designs.jpg"/>
          <p:cNvPicPr>
            <a:picLocks noChangeAspect="1"/>
          </p:cNvPicPr>
          <p:nvPr/>
        </p:nvPicPr>
        <p:blipFill>
          <a:blip r:embed="rId10" cstate="print"/>
          <a:stretch>
            <a:fillRect/>
          </a:stretch>
        </p:blipFill>
        <p:spPr>
          <a:xfrm>
            <a:off x="2324576" y="4627668"/>
            <a:ext cx="2222500" cy="2222500"/>
          </a:xfrm>
          <a:prstGeom prst="rect">
            <a:avLst/>
          </a:prstGeom>
        </p:spPr>
      </p:pic>
      <p:pic>
        <p:nvPicPr>
          <p:cNvPr id="12" name="Picture 11" descr="702-how-to-make-paper-airplains.jpg"/>
          <p:cNvPicPr>
            <a:picLocks noChangeAspect="1"/>
          </p:cNvPicPr>
          <p:nvPr/>
        </p:nvPicPr>
        <p:blipFill>
          <a:blip r:embed="rId11" cstate="print"/>
          <a:stretch>
            <a:fillRect/>
          </a:stretch>
        </p:blipFill>
        <p:spPr>
          <a:xfrm>
            <a:off x="4627668" y="4635500"/>
            <a:ext cx="2222500" cy="2222500"/>
          </a:xfrm>
          <a:prstGeom prst="rect">
            <a:avLst/>
          </a:prstGeom>
        </p:spPr>
      </p:pic>
      <p:pic>
        <p:nvPicPr>
          <p:cNvPr id="13" name="Picture 12" descr="602-paper-helocoptor-plans.jpg"/>
          <p:cNvPicPr>
            <a:picLocks noChangeAspect="1"/>
          </p:cNvPicPr>
          <p:nvPr/>
        </p:nvPicPr>
        <p:blipFill>
          <a:blip r:embed="rId12" cstate="print"/>
          <a:stretch>
            <a:fillRect/>
          </a:stretch>
        </p:blipFill>
        <p:spPr>
          <a:xfrm>
            <a:off x="6921500" y="4648200"/>
            <a:ext cx="2222500" cy="2222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06400" y="228600"/>
            <a:ext cx="7772400" cy="914400"/>
          </a:xfrm>
        </p:spPr>
        <p:txBody>
          <a:bodyPr/>
          <a:lstStyle/>
          <a:p>
            <a:pPr algn="ctr">
              <a:defRPr/>
            </a:pPr>
            <a:r>
              <a:rPr lang="en-US" sz="4800" dirty="0" smtClean="0">
                <a:solidFill>
                  <a:srgbClr val="0FEF2A"/>
                </a:solidFill>
                <a:effectLst>
                  <a:outerShdw blurRad="38100" dist="38100" dir="2700000" algn="tl">
                    <a:srgbClr val="C0C0C0"/>
                  </a:outerShdw>
                </a:effectLst>
              </a:rPr>
              <a:t>Questions?</a:t>
            </a:r>
          </a:p>
        </p:txBody>
      </p:sp>
      <p:pic>
        <p:nvPicPr>
          <p:cNvPr id="87043" name="Picture 3" descr="question_mark3"/>
          <p:cNvPicPr>
            <a:picLocks noChangeAspect="1" noChangeArrowheads="1"/>
          </p:cNvPicPr>
          <p:nvPr/>
        </p:nvPicPr>
        <p:blipFill>
          <a:blip r:embed="rId3" cstate="print"/>
          <a:srcRect/>
          <a:stretch>
            <a:fillRect/>
          </a:stretch>
        </p:blipFill>
        <p:spPr bwMode="auto">
          <a:xfrm>
            <a:off x="2895600" y="1600200"/>
            <a:ext cx="2895600" cy="3048000"/>
          </a:xfrm>
          <a:prstGeom prst="rect">
            <a:avLst/>
          </a:prstGeom>
          <a:noFill/>
          <a:ln w="9525">
            <a:noFill/>
            <a:miter lim="800000"/>
            <a:headEnd/>
            <a:tailEnd/>
          </a:ln>
        </p:spPr>
      </p:pic>
      <p:pic>
        <p:nvPicPr>
          <p:cNvPr id="87044" name="Picture 4" descr="question_mark3"/>
          <p:cNvPicPr>
            <a:picLocks noChangeAspect="1" noChangeArrowheads="1"/>
          </p:cNvPicPr>
          <p:nvPr/>
        </p:nvPicPr>
        <p:blipFill>
          <a:blip r:embed="rId3" cstate="print"/>
          <a:srcRect/>
          <a:stretch>
            <a:fillRect/>
          </a:stretch>
        </p:blipFill>
        <p:spPr bwMode="auto">
          <a:xfrm rot="1422909">
            <a:off x="5791200" y="1905000"/>
            <a:ext cx="1663700" cy="1752600"/>
          </a:xfrm>
          <a:prstGeom prst="rect">
            <a:avLst/>
          </a:prstGeom>
          <a:noFill/>
          <a:ln w="9525">
            <a:noFill/>
            <a:miter lim="800000"/>
            <a:headEnd/>
            <a:tailEnd/>
          </a:ln>
        </p:spPr>
      </p:pic>
      <p:pic>
        <p:nvPicPr>
          <p:cNvPr id="87045" name="Picture 5" descr="question_mark3"/>
          <p:cNvPicPr>
            <a:picLocks noChangeAspect="1" noChangeArrowheads="1"/>
          </p:cNvPicPr>
          <p:nvPr/>
        </p:nvPicPr>
        <p:blipFill>
          <a:blip r:embed="rId3" cstate="print"/>
          <a:srcRect/>
          <a:stretch>
            <a:fillRect/>
          </a:stretch>
        </p:blipFill>
        <p:spPr bwMode="auto">
          <a:xfrm rot="1731951">
            <a:off x="5715000" y="3886200"/>
            <a:ext cx="1663700" cy="1752600"/>
          </a:xfrm>
          <a:prstGeom prst="rect">
            <a:avLst/>
          </a:prstGeom>
          <a:noFill/>
          <a:ln w="9525">
            <a:noFill/>
            <a:miter lim="800000"/>
            <a:headEnd/>
            <a:tailEnd/>
          </a:ln>
        </p:spPr>
      </p:pic>
      <p:pic>
        <p:nvPicPr>
          <p:cNvPr id="87046" name="Picture 6" descr="question_mark3"/>
          <p:cNvPicPr>
            <a:picLocks noChangeAspect="1" noChangeArrowheads="1"/>
          </p:cNvPicPr>
          <p:nvPr/>
        </p:nvPicPr>
        <p:blipFill>
          <a:blip r:embed="rId3" cstate="print"/>
          <a:srcRect/>
          <a:stretch>
            <a:fillRect/>
          </a:stretch>
        </p:blipFill>
        <p:spPr bwMode="auto">
          <a:xfrm>
            <a:off x="3581400" y="4572000"/>
            <a:ext cx="1663700" cy="1752600"/>
          </a:xfrm>
          <a:prstGeom prst="rect">
            <a:avLst/>
          </a:prstGeom>
          <a:noFill/>
          <a:ln w="9525">
            <a:noFill/>
            <a:miter lim="800000"/>
            <a:headEnd/>
            <a:tailEnd/>
          </a:ln>
        </p:spPr>
      </p:pic>
      <p:pic>
        <p:nvPicPr>
          <p:cNvPr id="87047" name="Picture 7" descr="question_mark3"/>
          <p:cNvPicPr>
            <a:picLocks noChangeAspect="1" noChangeArrowheads="1"/>
          </p:cNvPicPr>
          <p:nvPr/>
        </p:nvPicPr>
        <p:blipFill>
          <a:blip r:embed="rId3" cstate="print"/>
          <a:srcRect/>
          <a:stretch>
            <a:fillRect/>
          </a:stretch>
        </p:blipFill>
        <p:spPr bwMode="auto">
          <a:xfrm rot="20136650">
            <a:off x="1371600" y="3962400"/>
            <a:ext cx="1663700" cy="1752600"/>
          </a:xfrm>
          <a:prstGeom prst="rect">
            <a:avLst/>
          </a:prstGeom>
          <a:noFill/>
          <a:ln w="9525">
            <a:noFill/>
            <a:miter lim="800000"/>
            <a:headEnd/>
            <a:tailEnd/>
          </a:ln>
        </p:spPr>
      </p:pic>
      <p:pic>
        <p:nvPicPr>
          <p:cNvPr id="87048" name="Picture 8" descr="question_mark3"/>
          <p:cNvPicPr>
            <a:picLocks noChangeAspect="1" noChangeArrowheads="1"/>
          </p:cNvPicPr>
          <p:nvPr/>
        </p:nvPicPr>
        <p:blipFill>
          <a:blip r:embed="rId3" cstate="print"/>
          <a:srcRect/>
          <a:stretch>
            <a:fillRect/>
          </a:stretch>
        </p:blipFill>
        <p:spPr bwMode="auto">
          <a:xfrm rot="19991912">
            <a:off x="1219200" y="2057400"/>
            <a:ext cx="16637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6000"/>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0"/>
            <a:ext cx="7772400" cy="1143000"/>
          </a:xfrm>
        </p:spPr>
        <p:txBody>
          <a:bodyPr/>
          <a:lstStyle/>
          <a:p>
            <a:pPr algn="ctr">
              <a:defRPr/>
            </a:pPr>
            <a:endParaRPr lang="en-US" dirty="0" smtClean="0">
              <a:solidFill>
                <a:srgbClr val="B8FE0A"/>
              </a:solidFill>
              <a:effectLst>
                <a:outerShdw blurRad="38100" dist="38100" dir="2700000" algn="tl">
                  <a:srgbClr val="C0C0C0"/>
                </a:outerShdw>
              </a:effectLst>
            </a:endParaRPr>
          </a:p>
        </p:txBody>
      </p:sp>
      <p:sp>
        <p:nvSpPr>
          <p:cNvPr id="23555" name="Rectangle 3"/>
          <p:cNvSpPr>
            <a:spLocks noGrp="1" noChangeArrowheads="1"/>
          </p:cNvSpPr>
          <p:nvPr>
            <p:ph type="body" idx="1"/>
          </p:nvPr>
        </p:nvSpPr>
        <p:spPr>
          <a:xfrm>
            <a:off x="457200" y="2503488"/>
            <a:ext cx="8178800" cy="3244850"/>
          </a:xfrm>
        </p:spPr>
        <p:txBody>
          <a:bodyPr/>
          <a:lstStyle/>
          <a:p>
            <a:pPr marL="841375" indent="-609600">
              <a:lnSpc>
                <a:spcPct val="90000"/>
              </a:lnSpc>
              <a:buClr>
                <a:schemeClr val="tx1"/>
              </a:buClr>
              <a:buFontTx/>
              <a:buChar char="•"/>
            </a:pPr>
            <a:r>
              <a:rPr lang="en-US" dirty="0" smtClean="0"/>
              <a:t>Who are we?</a:t>
            </a:r>
          </a:p>
          <a:p>
            <a:pPr marL="841375" indent="-609600">
              <a:lnSpc>
                <a:spcPct val="90000"/>
              </a:lnSpc>
              <a:buClr>
                <a:schemeClr val="folHlink"/>
              </a:buClr>
              <a:buFontTx/>
              <a:buChar char="•"/>
            </a:pPr>
            <a:endParaRPr lang="en-US" dirty="0" smtClean="0"/>
          </a:p>
          <a:p>
            <a:pPr marL="841375" indent="-609600">
              <a:lnSpc>
                <a:spcPct val="90000"/>
              </a:lnSpc>
              <a:buClr>
                <a:schemeClr val="tx1"/>
              </a:buClr>
              <a:buFontTx/>
              <a:buChar char="•"/>
            </a:pPr>
            <a:r>
              <a:rPr lang="en-US" dirty="0" smtClean="0"/>
              <a:t>Why are we here?</a:t>
            </a:r>
          </a:p>
          <a:p>
            <a:pPr marL="841375" indent="-609600">
              <a:lnSpc>
                <a:spcPct val="90000"/>
              </a:lnSpc>
              <a:buClr>
                <a:schemeClr val="folHlink"/>
              </a:buClr>
              <a:buFontTx/>
              <a:buChar cha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7772400" cy="1143000"/>
          </a:xfrm>
        </p:spPr>
        <p:txBody>
          <a:bodyPr/>
          <a:lstStyle/>
          <a:p>
            <a:pPr algn="ctr">
              <a:defRPr/>
            </a:pPr>
            <a:endParaRPr lang="en-US" dirty="0" smtClean="0">
              <a:solidFill>
                <a:srgbClr val="B8FE0A"/>
              </a:solidFill>
              <a:effectLst>
                <a:outerShdw blurRad="38100" dist="38100" dir="2700000" algn="tl">
                  <a:srgbClr val="C0C0C0"/>
                </a:outerShdw>
              </a:effectLst>
            </a:endParaRPr>
          </a:p>
        </p:txBody>
      </p:sp>
      <p:pic>
        <p:nvPicPr>
          <p:cNvPr id="5126" name="Picture 6" descr="C:\Documents and Settings\Elizabeth.McCullough\My Documents\My Pictures\wind-blowing[1].jpg"/>
          <p:cNvPicPr>
            <a:picLocks noChangeAspect="1" noChangeArrowheads="1"/>
          </p:cNvPicPr>
          <p:nvPr/>
        </p:nvPicPr>
        <p:blipFill>
          <a:blip r:embed="rId3" cstate="print"/>
          <a:srcRect/>
          <a:stretch>
            <a:fillRect/>
          </a:stretch>
        </p:blipFill>
        <p:spPr bwMode="auto">
          <a:xfrm>
            <a:off x="1524000" y="1905000"/>
            <a:ext cx="6400800" cy="4528566"/>
          </a:xfrm>
          <a:prstGeom prst="rect">
            <a:avLst/>
          </a:prstGeom>
          <a:noFill/>
        </p:spPr>
      </p:pic>
      <p:pic>
        <p:nvPicPr>
          <p:cNvPr id="5127" name="Picture 7" descr="C:\Documents and Settings\Elizabeth.McCullough\My Documents\My Pictures\jones-adam-old-iron-works-road-lexington-kentucky-usa.jpg"/>
          <p:cNvPicPr>
            <a:picLocks noChangeAspect="1" noChangeArrowheads="1"/>
          </p:cNvPicPr>
          <p:nvPr/>
        </p:nvPicPr>
        <p:blipFill>
          <a:blip r:embed="rId4" cstate="print"/>
          <a:srcRect/>
          <a:stretch>
            <a:fillRect/>
          </a:stretch>
        </p:blipFill>
        <p:spPr bwMode="auto">
          <a:xfrm>
            <a:off x="1600200" y="1905000"/>
            <a:ext cx="6019800" cy="4514850"/>
          </a:xfrm>
          <a:prstGeom prst="rect">
            <a:avLst/>
          </a:prstGeom>
          <a:noFill/>
        </p:spPr>
      </p:pic>
      <p:sp>
        <p:nvSpPr>
          <p:cNvPr id="8" name="Rectangle 7"/>
          <p:cNvSpPr/>
          <p:nvPr/>
        </p:nvSpPr>
        <p:spPr>
          <a:xfrm>
            <a:off x="1981200" y="2438400"/>
            <a:ext cx="4572000" cy="1015663"/>
          </a:xfrm>
          <a:prstGeom prst="rect">
            <a:avLst/>
          </a:prstGeom>
        </p:spPr>
        <p:txBody>
          <a:bodyPr>
            <a:spAutoFit/>
          </a:bodyPr>
          <a:lstStyle/>
          <a:p>
            <a:r>
              <a:rPr lang="en-US" sz="6000" i="1" dirty="0" smtClean="0">
                <a:latin typeface="Tempus Sans ITC" pitchFamily="82" charset="0"/>
              </a:rPr>
              <a:t>WIND</a:t>
            </a:r>
            <a:endParaRPr lang="en-US" sz="6000" i="1"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127"/>
                                        </p:tgtEl>
                                      </p:cBhvr>
                                    </p:animEffect>
                                    <p:set>
                                      <p:cBhvr>
                                        <p:cTn id="7" dur="1" fill="hold">
                                          <p:stCondLst>
                                            <p:cond delay="1999"/>
                                          </p:stCondLst>
                                        </p:cTn>
                                        <p:tgtEl>
                                          <p:spTgt spid="512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2000"/>
                                        <p:tgtEl>
                                          <p:spTgt spid="51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09600" y="0"/>
            <a:ext cx="7772400" cy="1143000"/>
          </a:xfrm>
        </p:spPr>
        <p:txBody>
          <a:bodyPr/>
          <a:lstStyle/>
          <a:p>
            <a:pPr algn="ctr">
              <a:defRPr/>
            </a:pPr>
            <a:endParaRPr lang="en-US" dirty="0" smtClean="0">
              <a:solidFill>
                <a:srgbClr val="B8FE0A"/>
              </a:solidFill>
              <a:effectLst>
                <a:outerShdw blurRad="38100" dist="38100" dir="2700000" algn="tl">
                  <a:srgbClr val="C0C0C0"/>
                </a:outerShdw>
              </a:effectLst>
            </a:endParaRPr>
          </a:p>
        </p:txBody>
      </p:sp>
      <p:pic>
        <p:nvPicPr>
          <p:cNvPr id="6162" name="Picture 18" descr="C:\Documents and Settings\Elizabeth.McCullough\My Documents\My Pictures\truck on bridge.jpg"/>
          <p:cNvPicPr>
            <a:picLocks noChangeAspect="1" noChangeArrowheads="1"/>
          </p:cNvPicPr>
          <p:nvPr/>
        </p:nvPicPr>
        <p:blipFill>
          <a:blip r:embed="rId3" cstate="print"/>
          <a:srcRect/>
          <a:stretch>
            <a:fillRect/>
          </a:stretch>
        </p:blipFill>
        <p:spPr bwMode="auto">
          <a:xfrm>
            <a:off x="304800" y="1676400"/>
            <a:ext cx="4572001" cy="3429000"/>
          </a:xfrm>
          <a:prstGeom prst="rect">
            <a:avLst/>
          </a:prstGeom>
          <a:noFill/>
        </p:spPr>
      </p:pic>
      <p:pic>
        <p:nvPicPr>
          <p:cNvPr id="6163" name="Picture 19" descr="C:\Documents and Settings\Elizabeth.McCullough\My Documents\My Pictures\18-wheeler-blown-over-by-strong-winds.jpg"/>
          <p:cNvPicPr>
            <a:picLocks noChangeAspect="1" noChangeArrowheads="1"/>
          </p:cNvPicPr>
          <p:nvPr/>
        </p:nvPicPr>
        <p:blipFill>
          <a:blip r:embed="rId4" cstate="print"/>
          <a:srcRect/>
          <a:stretch>
            <a:fillRect/>
          </a:stretch>
        </p:blipFill>
        <p:spPr bwMode="auto">
          <a:xfrm>
            <a:off x="4038600" y="3048000"/>
            <a:ext cx="4762500" cy="35718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457200" y="228600"/>
            <a:ext cx="8229600" cy="838200"/>
          </a:xfrm>
        </p:spPr>
        <p:txBody>
          <a:bodyPr anchor="ctr"/>
          <a:lstStyle/>
          <a:p>
            <a:pPr algn="ctr">
              <a:defRPr/>
            </a:pPr>
            <a:r>
              <a:rPr lang="en-US" sz="3600" dirty="0" smtClean="0">
                <a:solidFill>
                  <a:srgbClr val="B8FE0A"/>
                </a:solidFill>
                <a:effectLst>
                  <a:outerShdw blurRad="38100" dist="38100" dir="2700000" algn="tl">
                    <a:srgbClr val="C0C0C0"/>
                  </a:outerShdw>
                </a:effectLst>
              </a:rPr>
              <a:t>Tacoma Narrows Bridge (WA)</a:t>
            </a:r>
          </a:p>
        </p:txBody>
      </p:sp>
      <p:pic>
        <p:nvPicPr>
          <p:cNvPr id="27651" name="Picture 6" descr="Tacoma Narrows Bridge twisting"/>
          <p:cNvPicPr>
            <a:picLocks noChangeAspect="1" noChangeArrowheads="1"/>
          </p:cNvPicPr>
          <p:nvPr/>
        </p:nvPicPr>
        <p:blipFill>
          <a:blip r:embed="rId2" cstate="print"/>
          <a:srcRect/>
          <a:stretch>
            <a:fillRect/>
          </a:stretch>
        </p:blipFill>
        <p:spPr bwMode="auto">
          <a:xfrm>
            <a:off x="1600200" y="2514600"/>
            <a:ext cx="5729767" cy="3810000"/>
          </a:xfrm>
          <a:prstGeom prst="rect">
            <a:avLst/>
          </a:prstGeom>
          <a:noFill/>
          <a:ln w="9525">
            <a:noFill/>
            <a:miter lim="800000"/>
            <a:headEnd/>
            <a:tailEnd/>
          </a:ln>
        </p:spPr>
      </p:pic>
      <p:sp>
        <p:nvSpPr>
          <p:cNvPr id="4" name="Rectangle 3"/>
          <p:cNvSpPr/>
          <p:nvPr/>
        </p:nvSpPr>
        <p:spPr>
          <a:xfrm>
            <a:off x="152400" y="1828800"/>
            <a:ext cx="8763000" cy="461665"/>
          </a:xfrm>
          <a:prstGeom prst="rect">
            <a:avLst/>
          </a:prstGeom>
        </p:spPr>
        <p:txBody>
          <a:bodyPr wrap="square">
            <a:spAutoFit/>
          </a:bodyPr>
          <a:lstStyle/>
          <a:p>
            <a:r>
              <a:rPr lang="en-US" dirty="0" smtClean="0"/>
              <a:t>The first Tacoma Narrows Bridge opened to traffic on July 1, 1940.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838200"/>
          </a:xfrm>
        </p:spPr>
        <p:txBody>
          <a:bodyPr anchor="ctr"/>
          <a:lstStyle/>
          <a:p>
            <a:pPr algn="ctr">
              <a:defRPr/>
            </a:pPr>
            <a:r>
              <a:rPr lang="en-US" dirty="0" smtClean="0">
                <a:solidFill>
                  <a:srgbClr val="B8FE0A"/>
                </a:solidFill>
                <a:effectLst>
                  <a:outerShdw blurRad="38100" dist="38100" dir="2700000" algn="tl">
                    <a:srgbClr val="C0C0C0"/>
                  </a:outerShdw>
                </a:effectLst>
              </a:rPr>
              <a:t>Tacoma Narrows Bridge</a:t>
            </a:r>
          </a:p>
        </p:txBody>
      </p:sp>
      <p:pic>
        <p:nvPicPr>
          <p:cNvPr id="28675" name="Picture 3" descr="Tacoma Narrows Bridge falling"/>
          <p:cNvPicPr>
            <a:picLocks noChangeAspect="1" noChangeArrowheads="1"/>
          </p:cNvPicPr>
          <p:nvPr/>
        </p:nvPicPr>
        <p:blipFill>
          <a:blip r:embed="rId2" cstate="print"/>
          <a:srcRect/>
          <a:stretch>
            <a:fillRect/>
          </a:stretch>
        </p:blipFill>
        <p:spPr bwMode="auto">
          <a:xfrm>
            <a:off x="1524000" y="2971800"/>
            <a:ext cx="5562600" cy="3699129"/>
          </a:xfrm>
          <a:prstGeom prst="rect">
            <a:avLst/>
          </a:prstGeom>
          <a:noFill/>
          <a:ln w="9525">
            <a:noFill/>
            <a:miter lim="800000"/>
            <a:headEnd/>
            <a:tailEnd/>
          </a:ln>
        </p:spPr>
      </p:pic>
      <p:sp>
        <p:nvSpPr>
          <p:cNvPr id="4" name="Rectangle 3"/>
          <p:cNvSpPr/>
          <p:nvPr/>
        </p:nvSpPr>
        <p:spPr>
          <a:xfrm>
            <a:off x="152400" y="1752600"/>
            <a:ext cx="8839200" cy="830997"/>
          </a:xfrm>
          <a:prstGeom prst="rect">
            <a:avLst/>
          </a:prstGeom>
        </p:spPr>
        <p:txBody>
          <a:bodyPr wrap="square">
            <a:spAutoFit/>
          </a:bodyPr>
          <a:lstStyle/>
          <a:p>
            <a:r>
              <a:rPr lang="en-US" dirty="0" smtClean="0"/>
              <a:t>Its main span collapsed into the Tacoma Narrows four months later on November 7, 1940, at 11:00 AM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Tacoma narrows.wmv"/>
          <p:cNvPicPr>
            <a:picLocks noGrp="1" noRot="1" noChangeAspect="1" noChangeArrowheads="1"/>
          </p:cNvPicPr>
          <p:nvPr>
            <p:ph idx="1"/>
            <a:videoFile r:link="rId1"/>
          </p:nvPr>
        </p:nvPicPr>
        <p:blipFill>
          <a:blip r:embed="rId4" cstate="print"/>
          <a:srcRect/>
          <a:stretch>
            <a:fillRect/>
          </a:stretch>
        </p:blipFill>
        <p:spPr>
          <a:xfrm>
            <a:off x="0" y="1752600"/>
            <a:ext cx="9144000" cy="5105400"/>
          </a:xfrm>
        </p:spPr>
      </p:pic>
      <p:sp>
        <p:nvSpPr>
          <p:cNvPr id="5" name="Rectangle 2"/>
          <p:cNvSpPr>
            <a:spLocks noGrp="1" noChangeArrowheads="1"/>
          </p:cNvSpPr>
          <p:nvPr>
            <p:ph type="title"/>
          </p:nvPr>
        </p:nvSpPr>
        <p:spPr>
          <a:xfrm>
            <a:off x="457200" y="228600"/>
            <a:ext cx="8229600" cy="838200"/>
          </a:xfrm>
        </p:spPr>
        <p:txBody>
          <a:bodyPr anchor="ctr"/>
          <a:lstStyle/>
          <a:p>
            <a:pPr algn="ctr">
              <a:defRPr/>
            </a:pPr>
            <a:r>
              <a:rPr lang="en-US" dirty="0" smtClean="0">
                <a:solidFill>
                  <a:srgbClr val="B8FE0A"/>
                </a:solidFill>
                <a:effectLst>
                  <a:outerShdw blurRad="38100" dist="38100" dir="2700000" algn="tl">
                    <a:srgbClr val="C0C0C0"/>
                  </a:outerShdw>
                </a:effectLst>
              </a:rPr>
              <a:t>Tacoma Narrows Bridge</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878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8786"/>
                                        </p:tgtEl>
                                      </p:cBhvr>
                                    </p:cmd>
                                  </p:childTnLst>
                                </p:cTn>
                              </p:par>
                            </p:childTnLst>
                          </p:cTn>
                        </p:par>
                      </p:childTnLst>
                    </p:cTn>
                  </p:par>
                </p:childTnLst>
              </p:cTn>
              <p:nextCondLst>
                <p:cond evt="onClick" delay="0">
                  <p:tgtEl>
                    <p:spTgt spid="118786"/>
                  </p:tgtEl>
                </p:cond>
              </p:nextCondLst>
            </p:seq>
            <p:video>
              <p:cMediaNode>
                <p:cTn id="7" fill="hold" display="0">
                  <p:stCondLst>
                    <p:cond delay="indefinite"/>
                  </p:stCondLst>
                  <p:endCondLst>
                    <p:cond evt="onNext" delay="0">
                      <p:tgtEl>
                        <p:sldTgt/>
                      </p:tgtEl>
                    </p:cond>
                    <p:cond evt="onPrev" delay="0">
                      <p:tgtEl>
                        <p:sldTgt/>
                      </p:tgtEl>
                    </p:cond>
                  </p:endCondLst>
                </p:cTn>
                <p:tgtEl>
                  <p:spTgt spid="11878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2286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p:txBody>
      </p:sp>
      <p:pic>
        <p:nvPicPr>
          <p:cNvPr id="86019" name="Picture 3" descr="C:\Documents and Settings\Elizabeth.McCullough\My Documents\My Pictures\Equal_transit-time_NASA_wrong1.gif"/>
          <p:cNvPicPr>
            <a:picLocks noChangeAspect="1" noChangeArrowheads="1"/>
          </p:cNvPicPr>
          <p:nvPr/>
        </p:nvPicPr>
        <p:blipFill>
          <a:blip r:embed="rId2" cstate="print"/>
          <a:srcRect/>
          <a:stretch>
            <a:fillRect/>
          </a:stretch>
        </p:blipFill>
        <p:spPr bwMode="auto">
          <a:xfrm>
            <a:off x="1981200" y="2895600"/>
            <a:ext cx="5581650" cy="2514600"/>
          </a:xfrm>
          <a:prstGeom prst="rect">
            <a:avLst/>
          </a:prstGeom>
          <a:noFill/>
        </p:spPr>
      </p:pic>
      <p:pic>
        <p:nvPicPr>
          <p:cNvPr id="86020" name="Picture 4" descr="C:\Documents and Settings\Elizabeth.McCullough\My Documents\My Pictures\f0900013.jpg"/>
          <p:cNvPicPr>
            <a:picLocks noChangeAspect="1" noChangeArrowheads="1"/>
          </p:cNvPicPr>
          <p:nvPr/>
        </p:nvPicPr>
        <p:blipFill>
          <a:blip r:embed="rId3" cstate="print"/>
          <a:srcRect/>
          <a:stretch>
            <a:fillRect/>
          </a:stretch>
        </p:blipFill>
        <p:spPr bwMode="auto">
          <a:xfrm>
            <a:off x="2438400" y="2819400"/>
            <a:ext cx="5083175" cy="2716698"/>
          </a:xfrm>
          <a:prstGeom prst="rect">
            <a:avLst/>
          </a:prstGeom>
          <a:noFill/>
        </p:spPr>
      </p:pic>
      <p:pic>
        <p:nvPicPr>
          <p:cNvPr id="86021" name="Picture 5" descr="C:\Documents and Settings\Elizabeth.McCullough\My Documents\My Pictures\wake1.jpg"/>
          <p:cNvPicPr>
            <a:picLocks noChangeAspect="1" noChangeArrowheads="1"/>
          </p:cNvPicPr>
          <p:nvPr/>
        </p:nvPicPr>
        <p:blipFill>
          <a:blip r:embed="rId4" cstate="print"/>
          <a:srcRect/>
          <a:stretch>
            <a:fillRect/>
          </a:stretch>
        </p:blipFill>
        <p:spPr bwMode="auto">
          <a:xfrm>
            <a:off x="1752600" y="0"/>
            <a:ext cx="533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6019"/>
                                        </p:tgtEl>
                                      </p:cBhvr>
                                    </p:animEffect>
                                    <p:set>
                                      <p:cBhvr>
                                        <p:cTn id="7" dur="1" fill="hold">
                                          <p:stCondLst>
                                            <p:cond delay="1999"/>
                                          </p:stCondLst>
                                        </p:cTn>
                                        <p:tgtEl>
                                          <p:spTgt spid="86019"/>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6020"/>
                                        </p:tgtEl>
                                        <p:attrNameLst>
                                          <p:attrName>style.visibility</p:attrName>
                                        </p:attrNameLst>
                                      </p:cBhvr>
                                      <p:to>
                                        <p:strVal val="visible"/>
                                      </p:to>
                                    </p:set>
                                    <p:animEffect transition="in" filter="fade">
                                      <p:cBhvr>
                                        <p:cTn id="11" dur="2000"/>
                                        <p:tgtEl>
                                          <p:spTgt spid="860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86020"/>
                                        </p:tgtEl>
                                      </p:cBhvr>
                                    </p:animEffect>
                                    <p:set>
                                      <p:cBhvr>
                                        <p:cTn id="16" dur="1" fill="hold">
                                          <p:stCondLst>
                                            <p:cond delay="1999"/>
                                          </p:stCondLst>
                                        </p:cTn>
                                        <p:tgtEl>
                                          <p:spTgt spid="86020"/>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86021"/>
                                        </p:tgtEl>
                                        <p:attrNameLst>
                                          <p:attrName>style.visibility</p:attrName>
                                        </p:attrNameLst>
                                      </p:cBhvr>
                                      <p:to>
                                        <p:strVal val="visible"/>
                                      </p:to>
                                    </p:set>
                                    <p:animEffect transition="in" filter="fade">
                                      <p:cBhvr>
                                        <p:cTn id="20" dur="2000"/>
                                        <p:tgtEl>
                                          <p:spTgt spid="860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06400" y="228600"/>
            <a:ext cx="7772400" cy="914400"/>
          </a:xfrm>
        </p:spPr>
        <p:txBody>
          <a:bodyPr/>
          <a:lstStyle/>
          <a:p>
            <a:pPr algn="ctr">
              <a:defRPr/>
            </a:pPr>
            <a:r>
              <a:rPr lang="en-US" sz="4800" dirty="0" smtClean="0">
                <a:solidFill>
                  <a:srgbClr val="D7FA04"/>
                </a:solidFill>
                <a:effectLst>
                  <a:outerShdw blurRad="38100" dist="38100" dir="2700000" algn="tl">
                    <a:srgbClr val="C0C0C0"/>
                  </a:outerShdw>
                </a:effectLst>
              </a:rPr>
              <a:t>Engineering Process</a:t>
            </a:r>
          </a:p>
        </p:txBody>
      </p:sp>
      <p:sp>
        <p:nvSpPr>
          <p:cNvPr id="9" name="Rectangle 8"/>
          <p:cNvSpPr/>
          <p:nvPr/>
        </p:nvSpPr>
        <p:spPr>
          <a:xfrm>
            <a:off x="3505200" y="1828800"/>
            <a:ext cx="20697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PLAN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Rectangle 9"/>
          <p:cNvSpPr/>
          <p:nvPr/>
        </p:nvSpPr>
        <p:spPr>
          <a:xfrm>
            <a:off x="609600" y="3352800"/>
            <a:ext cx="283924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DESIGN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Rectangle 10"/>
          <p:cNvSpPr/>
          <p:nvPr/>
        </p:nvSpPr>
        <p:spPr>
          <a:xfrm>
            <a:off x="1447800" y="4876800"/>
            <a:ext cx="237757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BUILD</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Rectangle 11"/>
          <p:cNvSpPr/>
          <p:nvPr/>
        </p:nvSpPr>
        <p:spPr>
          <a:xfrm>
            <a:off x="5257800" y="4876800"/>
            <a:ext cx="195438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TEST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ectangle 12"/>
          <p:cNvSpPr/>
          <p:nvPr/>
        </p:nvSpPr>
        <p:spPr>
          <a:xfrm>
            <a:off x="5029200" y="3352800"/>
            <a:ext cx="378808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MAINTAIN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4" name="Curved Left Arrow 13"/>
          <p:cNvSpPr/>
          <p:nvPr/>
        </p:nvSpPr>
        <p:spPr bwMode="auto">
          <a:xfrm rot="3340198" flipH="1">
            <a:off x="2274243" y="2066974"/>
            <a:ext cx="310220" cy="1242616"/>
          </a:xfrm>
          <a:prstGeom prst="curvedLeftArrow">
            <a:avLst>
              <a:gd name="adj1" fmla="val 50000"/>
              <a:gd name="adj2" fmla="val 89317"/>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p:txBody>
      </p:sp>
      <p:sp>
        <p:nvSpPr>
          <p:cNvPr id="15" name="Curved Left Arrow 14"/>
          <p:cNvSpPr/>
          <p:nvPr/>
        </p:nvSpPr>
        <p:spPr bwMode="auto">
          <a:xfrm rot="20120822" flipH="1">
            <a:off x="778423" y="4275268"/>
            <a:ext cx="310220" cy="1242616"/>
          </a:xfrm>
          <a:prstGeom prst="curvedLeftArrow">
            <a:avLst>
              <a:gd name="adj1" fmla="val 50000"/>
              <a:gd name="adj2" fmla="val 89317"/>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p:txBody>
      </p:sp>
      <p:sp>
        <p:nvSpPr>
          <p:cNvPr id="16" name="Curved Left Arrow 15"/>
          <p:cNvSpPr/>
          <p:nvPr/>
        </p:nvSpPr>
        <p:spPr bwMode="auto">
          <a:xfrm rot="16200000" flipH="1">
            <a:off x="4428598" y="5401202"/>
            <a:ext cx="310220" cy="1242616"/>
          </a:xfrm>
          <a:prstGeom prst="curvedLeftArrow">
            <a:avLst>
              <a:gd name="adj1" fmla="val 50000"/>
              <a:gd name="adj2" fmla="val 89317"/>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p:txBody>
      </p:sp>
      <p:sp>
        <p:nvSpPr>
          <p:cNvPr id="17" name="Curved Left Arrow 16"/>
          <p:cNvSpPr/>
          <p:nvPr/>
        </p:nvSpPr>
        <p:spPr bwMode="auto">
          <a:xfrm rot="13941600" flipH="1">
            <a:off x="7989245" y="4276775"/>
            <a:ext cx="310220" cy="1242616"/>
          </a:xfrm>
          <a:prstGeom prst="curvedLeftArrow">
            <a:avLst>
              <a:gd name="adj1" fmla="val 50000"/>
              <a:gd name="adj2" fmla="val 89317"/>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p:txBody>
      </p:sp>
      <p:sp>
        <p:nvSpPr>
          <p:cNvPr id="18" name="Curved Left Arrow 17"/>
          <p:cNvSpPr/>
          <p:nvPr/>
        </p:nvSpPr>
        <p:spPr bwMode="auto">
          <a:xfrm rot="7601780" flipH="1">
            <a:off x="6607955" y="2007938"/>
            <a:ext cx="310220" cy="1242616"/>
          </a:xfrm>
          <a:prstGeom prst="curvedLeftArrow">
            <a:avLst>
              <a:gd name="adj1" fmla="val 50000"/>
              <a:gd name="adj2" fmla="val 89317"/>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Heading xmlns="b585d4a6-b779-4c6a-a640-9404d825218c">Presentation</Heading>
    <Document_x0020_Type xmlns="b585d4a6-b779-4c6a-a640-9404d825218c">Presentation</Documen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319E1D89E64142BCEE33ED9841386E" ma:contentTypeVersion="10" ma:contentTypeDescription="Create a new document." ma:contentTypeScope="" ma:versionID="b993fd2c8a9be863e97a55aafb28173f">
  <xsd:schema xmlns:xsd="http://www.w3.org/2001/XMLSchema" xmlns:xs="http://www.w3.org/2001/XMLSchema" xmlns:p="http://schemas.microsoft.com/office/2006/metadata/properties" xmlns:ns1="http://schemas.microsoft.com/sharepoint/v3" xmlns:ns2="b585d4a6-b779-4c6a-a640-9404d825218c" xmlns:ns3="9c16dc54-5a24-4afd-a61c-664ec7eab416" targetNamespace="http://schemas.microsoft.com/office/2006/metadata/properties" ma:root="true" ma:fieldsID="0b0cad27e5275d566fae231ca4254f52" ns1:_="" ns2:_="" ns3:_="">
    <xsd:import namespace="http://schemas.microsoft.com/sharepoint/v3"/>
    <xsd:import namespace="b585d4a6-b779-4c6a-a640-9404d825218c"/>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Document_x0020_Type" minOccurs="0"/>
                <xsd:element ref="ns2:Heading"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85d4a6-b779-4c6a-a640-9404d825218c" elementFormDefault="qualified">
    <xsd:import namespace="http://schemas.microsoft.com/office/2006/documentManagement/types"/>
    <xsd:import namespace="http://schemas.microsoft.com/office/infopath/2007/PartnerControls"/>
    <xsd:element name="Document_x0020_Type" ma:index="6" nillable="true" ma:displayName="Document Type" ma:default="BLANK" ma:format="Dropdown" ma:internalName="Document_x0020_Type" ma:readOnly="false">
      <xsd:simpleType>
        <xsd:restriction base="dms:Choice">
          <xsd:enumeration value="Presentation"/>
          <xsd:enumeration value="Regulation"/>
          <xsd:enumeration value="Application"/>
          <xsd:enumeration value="Statistic"/>
          <xsd:enumeration value="Other Resource"/>
          <xsd:enumeration value="BLANK"/>
        </xsd:restriction>
      </xsd:simpleType>
    </xsd:element>
    <xsd:element name="Heading" ma:index="7" nillable="true" ma:displayName="Heading" ma:format="Dropdown" ma:internalName="Heading" ma:readOnly="false">
      <xsd:simpleType>
        <xsd:restriction base="dms:Choice">
          <xsd:enumeration value="Presentation"/>
          <xsd:enumeration value="Program"/>
          <xsd:enumeration value="Other Materials"/>
        </xsd:restrictio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009DFC-7D3F-4076-B1D4-4C7A32A791F1}"/>
</file>

<file path=customXml/itemProps2.xml><?xml version="1.0" encoding="utf-8"?>
<ds:datastoreItem xmlns:ds="http://schemas.openxmlformats.org/officeDocument/2006/customXml" ds:itemID="{1309D492-1AE3-49A3-A1F6-A885FDE2E5FF}"/>
</file>

<file path=customXml/itemProps3.xml><?xml version="1.0" encoding="utf-8"?>
<ds:datastoreItem xmlns:ds="http://schemas.openxmlformats.org/officeDocument/2006/customXml" ds:itemID="{D26F9FEB-914E-410B-A86E-B97511866CA1}"/>
</file>

<file path=docProps/app.xml><?xml version="1.0" encoding="utf-8"?>
<Properties xmlns="http://schemas.openxmlformats.org/officeDocument/2006/extended-properties" xmlns:vt="http://schemas.openxmlformats.org/officeDocument/2006/docPropsVTypes">
  <Template>Middle school Bridge Activity</Template>
  <TotalTime>1404</TotalTime>
  <Words>374</Words>
  <Application>Microsoft Office PowerPoint</Application>
  <PresentationFormat>On-screen Show (4:3)</PresentationFormat>
  <Paragraphs>59</Paragraphs>
  <Slides>11</Slides>
  <Notes>6</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Contemporary Portrait</vt:lpstr>
      <vt:lpstr>Slide 1</vt:lpstr>
      <vt:lpstr>Slide 2</vt:lpstr>
      <vt:lpstr>Slide 3</vt:lpstr>
      <vt:lpstr>Slide 4</vt:lpstr>
      <vt:lpstr>Tacoma Narrows Bridge (WA)</vt:lpstr>
      <vt:lpstr>Tacoma Narrows Bridge</vt:lpstr>
      <vt:lpstr>Tacoma Narrows Bridge</vt:lpstr>
      <vt:lpstr>Slide 8</vt:lpstr>
      <vt:lpstr>Engineering Process</vt:lpstr>
      <vt:lpstr>Slide 10</vt:lpstr>
      <vt:lpstr>Questions?</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Aeodynamics</dc:title>
  <dc:subject/>
  <dc:creator>Emily Vaughn</dc:creator>
  <cp:keywords/>
  <dc:description/>
  <cp:lastModifiedBy>COT</cp:lastModifiedBy>
  <cp:revision>63</cp:revision>
  <cp:lastPrinted>1601-01-01T00:00:00Z</cp:lastPrinted>
  <dcterms:created xsi:type="dcterms:W3CDTF">2008-11-18T00:34:44Z</dcterms:created>
  <dcterms:modified xsi:type="dcterms:W3CDTF">2011-07-11T18:46:30Z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TC010690641033</vt:lpwstr>
  </property>
  <property fmtid="{D5CDD505-2E9C-101B-9397-08002B2CF9AE}" pid="3" name="ContentTypeId">
    <vt:lpwstr>0x010100CF319E1D89E64142BCEE33ED9841386E</vt:lpwstr>
  </property>
  <property fmtid="{D5CDD505-2E9C-101B-9397-08002B2CF9AE}" pid="4" name="URL">
    <vt:lpwstr/>
  </property>
</Properties>
</file>